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75" r:id="rId8"/>
    <p:sldId id="263" r:id="rId9"/>
    <p:sldId id="264" r:id="rId10"/>
    <p:sldId id="265" r:id="rId11"/>
    <p:sldId id="266" r:id="rId12"/>
    <p:sldId id="267" r:id="rId13"/>
    <p:sldId id="268" r:id="rId14"/>
    <p:sldId id="269" r:id="rId15"/>
    <p:sldId id="270" r:id="rId16"/>
    <p:sldId id="271" r:id="rId17"/>
    <p:sldId id="272" r:id="rId18"/>
    <p:sldId id="273"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383"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12/21/2020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12/21/2020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12/21/2020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12/21/2020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O.SERVIDORES@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1999" cy="6858000"/>
          </a:xfrm>
        </p:spPr>
        <p:txBody>
          <a:bodyPr>
            <a:normAutofit fontScale="90000"/>
          </a:bodyPr>
          <a:lstStyle/>
          <a:p>
            <a:pPr algn="ctr"/>
            <a:r>
              <a:rPr lang="es-DO" sz="2000" dirty="0" smtClean="0"/>
              <a:t/>
            </a:r>
            <a:br>
              <a:rPr lang="es-DO" sz="2000" dirty="0" smtClean="0"/>
            </a:br>
            <a:r>
              <a:rPr lang="es-DO" sz="2000" dirty="0"/>
              <a:t/>
            </a:r>
            <a:br>
              <a:rPr lang="es-DO" sz="2000" dirty="0"/>
            </a:br>
            <a:r>
              <a:rPr lang="es-DO" sz="2000" dirty="0" smtClean="0"/>
              <a:t/>
            </a:r>
            <a:br>
              <a:rPr lang="es-DO" sz="2000" dirty="0" smtClean="0"/>
            </a:br>
            <a:r>
              <a:rPr lang="es-DO" sz="2000" dirty="0"/>
              <a:t/>
            </a:r>
            <a:br>
              <a:rPr lang="es-DO" sz="2000" dirty="0"/>
            </a:br>
            <a:r>
              <a:rPr lang="es-DO" sz="2000" dirty="0" smtClean="0"/>
              <a:t/>
            </a:r>
            <a:br>
              <a:rPr lang="es-DO" sz="2000" dirty="0" smtClean="0"/>
            </a:br>
            <a:r>
              <a:rPr lang="es-DO" sz="2000" dirty="0"/>
              <a:t/>
            </a:r>
            <a:br>
              <a:rPr lang="es-DO" sz="2000" dirty="0"/>
            </a:br>
            <a:r>
              <a:rPr lang="es-DO" sz="2000" dirty="0" smtClean="0">
                <a:solidFill>
                  <a:srgbClr val="FFFF00"/>
                </a:solidFill>
                <a:latin typeface="Rockwell" panose="02060603020205020403" pitchFamily="18" charset="0"/>
              </a:rPr>
              <a:t>NOMBRE</a:t>
            </a: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MIGUEL ANGEL </a:t>
            </a:r>
            <a:r>
              <a:rPr lang="es-DO" sz="2000" dirty="0" smtClean="0">
                <a:solidFill>
                  <a:srgbClr val="FFFF00"/>
                </a:solidFill>
                <a:latin typeface="Rockwell" panose="02060603020205020403" pitchFamily="18" charset="0"/>
              </a:rPr>
              <a:t>ROBLES</a:t>
            </a:r>
            <a:br>
              <a:rPr lang="es-DO" sz="2000" dirty="0" smtClean="0">
                <a:solidFill>
                  <a:srgbClr val="FFFF00"/>
                </a:solidFill>
                <a:latin typeface="Rockwell" panose="02060603020205020403" pitchFamily="18" charset="0"/>
              </a:rPr>
            </a:b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MATRICULA</a:t>
            </a:r>
            <a:br>
              <a:rPr lang="es-DO" sz="2000" dirty="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17-MISN-1-191</a:t>
            </a:r>
            <a:br>
              <a:rPr lang="es-DO" sz="2000" dirty="0" smtClean="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
            </a:r>
            <a:br>
              <a:rPr lang="es-DO" sz="2000" dirty="0" smtClean="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SECCION</a:t>
            </a:r>
            <a:br>
              <a:rPr lang="es-DO" sz="2000" dirty="0" smtClean="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0908</a:t>
            </a:r>
            <a:br>
              <a:rPr lang="es-DO" sz="2000" dirty="0" smtClean="0">
                <a:solidFill>
                  <a:srgbClr val="FFFF00"/>
                </a:solidFill>
                <a:latin typeface="Rockwell" panose="02060603020205020403" pitchFamily="18" charset="0"/>
              </a:rPr>
            </a:b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UNIVERSIDAD DOMINICACANA </a:t>
            </a:r>
            <a:r>
              <a:rPr lang="es-DO" sz="2000" dirty="0" smtClean="0">
                <a:solidFill>
                  <a:srgbClr val="FFFF00"/>
                </a:solidFill>
                <a:latin typeface="Rockwell" panose="02060603020205020403" pitchFamily="18" charset="0"/>
              </a:rPr>
              <a:t>O&amp;M</a:t>
            </a:r>
            <a:br>
              <a:rPr lang="es-DO" sz="2000" dirty="0" smtClean="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
            </a:r>
            <a:br>
              <a:rPr lang="es-DO" sz="2000" dirty="0" smtClean="0">
                <a:solidFill>
                  <a:srgbClr val="FFFF00"/>
                </a:solidFill>
                <a:latin typeface="Rockwell" panose="02060603020205020403" pitchFamily="18" charset="0"/>
              </a:rPr>
            </a:b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CARRERA</a:t>
            </a: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INGENIERIA EN SISTEMA </a:t>
            </a:r>
            <a:r>
              <a:rPr lang="es-DO" sz="2000" dirty="0" smtClean="0">
                <a:solidFill>
                  <a:srgbClr val="FFFF00"/>
                </a:solidFill>
                <a:latin typeface="Rockwell" panose="02060603020205020403" pitchFamily="18" charset="0"/>
              </a:rPr>
              <a:t>COMPUTACIONAL</a:t>
            </a:r>
            <a:br>
              <a:rPr lang="es-DO" sz="2000" dirty="0" smtClean="0">
                <a:solidFill>
                  <a:srgbClr val="FFFF00"/>
                </a:solidFill>
                <a:latin typeface="Rockwell" panose="02060603020205020403" pitchFamily="18" charset="0"/>
              </a:rPr>
            </a:b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CUIDAD</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SANTO </a:t>
            </a:r>
            <a:r>
              <a:rPr lang="es-DO" sz="2000" dirty="0" smtClean="0">
                <a:solidFill>
                  <a:srgbClr val="FFFF00"/>
                </a:solidFill>
                <a:latin typeface="Rockwell" panose="02060603020205020403" pitchFamily="18" charset="0"/>
              </a:rPr>
              <a:t>DOMINGO</a:t>
            </a:r>
            <a:br>
              <a:rPr lang="es-DO" sz="2000" dirty="0" smtClean="0">
                <a:solidFill>
                  <a:srgbClr val="FFFF00"/>
                </a:solidFill>
                <a:latin typeface="Rockwell" panose="02060603020205020403" pitchFamily="18" charset="0"/>
              </a:rPr>
            </a:b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a:solidFill>
                  <a:srgbClr val="FFFF00"/>
                </a:solidFill>
                <a:latin typeface="Rockwell" panose="02060603020205020403" pitchFamily="18" charset="0"/>
              </a:rPr>
              <a:t>AÑO </a:t>
            </a:r>
            <a:r>
              <a:rPr lang="es-DO" sz="2000" dirty="0" smtClean="0">
                <a:solidFill>
                  <a:srgbClr val="FFFF00"/>
                </a:solidFill>
                <a:latin typeface="Rockwell" panose="02060603020205020403" pitchFamily="18" charset="0"/>
              </a:rPr>
              <a:t>DE CREACION DE  LA Compañía</a:t>
            </a:r>
            <a:r>
              <a:rPr lang="es-DO" sz="2000" dirty="0">
                <a:solidFill>
                  <a:srgbClr val="FFFF00"/>
                </a:solidFill>
                <a:latin typeface="Rockwell" panose="02060603020205020403" pitchFamily="18" charset="0"/>
              </a:rPr>
              <a:t/>
            </a:r>
            <a:br>
              <a:rPr lang="es-DO" sz="2000" dirty="0">
                <a:solidFill>
                  <a:srgbClr val="FFFF00"/>
                </a:solidFill>
                <a:latin typeface="Rockwell" panose="02060603020205020403" pitchFamily="18" charset="0"/>
              </a:rPr>
            </a:br>
            <a:r>
              <a:rPr lang="es-DO" sz="2000" dirty="0" smtClean="0">
                <a:solidFill>
                  <a:srgbClr val="FFFF00"/>
                </a:solidFill>
                <a:latin typeface="Rockwell" panose="02060603020205020403" pitchFamily="18" charset="0"/>
              </a:rPr>
              <a:t>1-SEPTIEMBRE-2020</a:t>
            </a:r>
            <a:endParaRPr lang="es-DO" sz="2000" dirty="0">
              <a:solidFill>
                <a:srgbClr val="FFFF00"/>
              </a:solidFill>
              <a:latin typeface="Rockwell" panose="02060603020205020403" pitchFamily="18" charset="0"/>
            </a:endParaRPr>
          </a:p>
        </p:txBody>
      </p:sp>
      <p:pic>
        <p:nvPicPr>
          <p:cNvPr id="5" name="Imagen 4"/>
          <p:cNvPicPr>
            <a:picLocks noChangeAspect="1"/>
          </p:cNvPicPr>
          <p:nvPr/>
        </p:nvPicPr>
        <p:blipFill>
          <a:blip r:embed="rId2"/>
          <a:stretch>
            <a:fillRect/>
          </a:stretch>
        </p:blipFill>
        <p:spPr>
          <a:xfrm>
            <a:off x="5294810" y="0"/>
            <a:ext cx="1602378" cy="1672046"/>
          </a:xfrm>
          <a:prstGeom prst="rect">
            <a:avLst/>
          </a:prstGeom>
        </p:spPr>
      </p:pic>
      <p:sp>
        <p:nvSpPr>
          <p:cNvPr id="6" name="Estrella de 5 puntas 5"/>
          <p:cNvSpPr/>
          <p:nvPr/>
        </p:nvSpPr>
        <p:spPr>
          <a:xfrm>
            <a:off x="113210" y="1846218"/>
            <a:ext cx="801189" cy="75764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Estrella de 5 puntas 6"/>
          <p:cNvSpPr/>
          <p:nvPr/>
        </p:nvSpPr>
        <p:spPr>
          <a:xfrm>
            <a:off x="11477897" y="1863634"/>
            <a:ext cx="714102" cy="6531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387665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674" y="1"/>
            <a:ext cx="10833463" cy="818606"/>
          </a:xfrm>
        </p:spPr>
        <p:txBody>
          <a:bodyPr>
            <a:normAutofit/>
          </a:bodyPr>
          <a:lstStyle/>
          <a:p>
            <a:pPr algn="ctr"/>
            <a:r>
              <a:rPr lang="es-DO" sz="2400" dirty="0" smtClean="0">
                <a:solidFill>
                  <a:srgbClr val="FFC000"/>
                </a:solidFill>
                <a:latin typeface="Rockwell" panose="02060603020205020403" pitchFamily="18" charset="0"/>
              </a:rPr>
              <a:t>Parte físicas de un Servidor</a:t>
            </a:r>
            <a:endParaRPr lang="es-DO" sz="2400" dirty="0">
              <a:solidFill>
                <a:srgbClr val="FFC000"/>
              </a:solidFill>
              <a:latin typeface="Rockwell" panose="02060603020205020403" pitchFamily="18" charset="0"/>
            </a:endParaRPr>
          </a:p>
        </p:txBody>
      </p:sp>
      <p:pic>
        <p:nvPicPr>
          <p:cNvPr id="4" name="Imagen 3"/>
          <p:cNvPicPr>
            <a:picLocks noChangeAspect="1"/>
          </p:cNvPicPr>
          <p:nvPr/>
        </p:nvPicPr>
        <p:blipFill>
          <a:blip r:embed="rId2"/>
          <a:stretch>
            <a:fillRect/>
          </a:stretch>
        </p:blipFill>
        <p:spPr>
          <a:xfrm>
            <a:off x="0" y="1062446"/>
            <a:ext cx="12192000" cy="5795554"/>
          </a:xfrm>
          <a:prstGeom prst="rect">
            <a:avLst/>
          </a:prstGeom>
        </p:spPr>
      </p:pic>
    </p:spTree>
    <p:extLst>
      <p:ext uri="{BB962C8B-B14F-4D97-AF65-F5344CB8AC3E}">
        <p14:creationId xmlns:p14="http://schemas.microsoft.com/office/powerpoint/2010/main" val="1929321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1932" y="224442"/>
            <a:ext cx="8610600" cy="716084"/>
          </a:xfrm>
        </p:spPr>
        <p:txBody>
          <a:bodyPr>
            <a:normAutofit/>
          </a:bodyPr>
          <a:lstStyle/>
          <a:p>
            <a:pPr algn="ctr"/>
            <a:r>
              <a:rPr lang="es-DO" sz="2400" b="1" dirty="0" smtClean="0">
                <a:solidFill>
                  <a:srgbClr val="FFC000"/>
                </a:solidFill>
                <a:latin typeface="Rockwell" panose="02060603020205020403" pitchFamily="18" charset="0"/>
              </a:rPr>
              <a:t>Armador Bastidor (Rack)</a:t>
            </a:r>
            <a:endParaRPr lang="es-DO" sz="2400" b="1" dirty="0">
              <a:solidFill>
                <a:srgbClr val="FFC000"/>
              </a:solidFill>
              <a:latin typeface="Rockwell" panose="02060603020205020403" pitchFamily="18" charset="0"/>
            </a:endParaRPr>
          </a:p>
        </p:txBody>
      </p:sp>
      <p:pic>
        <p:nvPicPr>
          <p:cNvPr id="4" name="Imagen 3"/>
          <p:cNvPicPr>
            <a:picLocks noChangeAspect="1"/>
          </p:cNvPicPr>
          <p:nvPr/>
        </p:nvPicPr>
        <p:blipFill>
          <a:blip r:embed="rId2"/>
          <a:stretch>
            <a:fillRect/>
          </a:stretch>
        </p:blipFill>
        <p:spPr>
          <a:xfrm>
            <a:off x="-1" y="2057401"/>
            <a:ext cx="4798423" cy="4800599"/>
          </a:xfrm>
          <a:prstGeom prst="rect">
            <a:avLst/>
          </a:prstGeom>
        </p:spPr>
      </p:pic>
      <p:sp>
        <p:nvSpPr>
          <p:cNvPr id="5" name="Rectángulo 4"/>
          <p:cNvSpPr/>
          <p:nvPr/>
        </p:nvSpPr>
        <p:spPr>
          <a:xfrm>
            <a:off x="5798820" y="1038743"/>
            <a:ext cx="4868091" cy="5663089"/>
          </a:xfrm>
          <a:prstGeom prst="rect">
            <a:avLst/>
          </a:prstGeom>
        </p:spPr>
        <p:txBody>
          <a:bodyPr wrap="square">
            <a:spAutoFit/>
          </a:bodyPr>
          <a:lstStyle/>
          <a:p>
            <a:r>
              <a:rPr lang="es-DO" sz="800" dirty="0"/>
              <a:t>Las medidas de un armario Rack</a:t>
            </a:r>
          </a:p>
          <a:p>
            <a:r>
              <a:rPr lang="es-DO" sz="800" dirty="0"/>
              <a:t>Todos los armarios rack y murales en www.dns-system.es tienen expresadas sus medidas en la forma Alto(U) x Ancho(mm) x Fondo(mm), ( ejemplo: 27U 600 x 800 ) donde las "U" describen la altura útil de montaje (espacio disponible dentro del armario para instalación del hardware), la siguiente cifra es el ancho exterior y la última es el fondo exterior del armario.</a:t>
            </a:r>
          </a:p>
          <a:p>
            <a:endParaRPr lang="es-DO" sz="800" dirty="0"/>
          </a:p>
          <a:p>
            <a:r>
              <a:rPr lang="es-DO" sz="800" dirty="0"/>
              <a:t>Altura</a:t>
            </a:r>
          </a:p>
          <a:p>
            <a:r>
              <a:rPr lang="es-DO" sz="800" dirty="0"/>
              <a:t>Una unidad rack o simplemente "U" es una unidad de medida usada para describir la altura del equipamiento preparado para ser montado en un rack de 19 pulgadas de ancho, por ejemplo :</a:t>
            </a:r>
          </a:p>
          <a:p>
            <a:endParaRPr lang="es-DO" sz="800" dirty="0"/>
          </a:p>
          <a:p>
            <a:r>
              <a:rPr lang="es-DO" sz="800" dirty="0"/>
              <a:t>caja rack de 4U</a:t>
            </a:r>
          </a:p>
          <a:p>
            <a:r>
              <a:rPr lang="es-DO" sz="800" dirty="0" err="1"/>
              <a:t>Sai</a:t>
            </a:r>
            <a:r>
              <a:rPr lang="es-DO" sz="800" dirty="0"/>
              <a:t> de 2U para rack</a:t>
            </a:r>
          </a:p>
          <a:p>
            <a:r>
              <a:rPr lang="es-DO" sz="800" dirty="0"/>
              <a:t>Cada "U" equivale a 1,75 pulgadas (44.45 mm) de alto y dado que como hemos dicho anteriormente, es una medida del espacio útil interior, para conocer la altura total del armario es necesario sumar a las "U" de la altura unos 10-15 cm que corresponden a la suma de la base y el techo. En caso de que lleve, habría que añadir la altura de las ruedas o del zócalo de soporte, otros 10 cm aproximadamente. Así, un armario de 42U tiene una altura útil de montaje interior de unos 186 cm y una altura exterior total de 210 cm aproximadamente.</a:t>
            </a:r>
          </a:p>
          <a:p>
            <a:endParaRPr lang="es-DO" sz="800" dirty="0"/>
          </a:p>
          <a:p>
            <a:r>
              <a:rPr lang="es-DO" sz="800" dirty="0"/>
              <a:t>Los armarios rack se suelen fabricar con alturas comprendidas entre 12U y 47U, pero podemos encontrar murales rack en alturas menores, de 6U en adelante. Los racks murales están pensados para pequeñas instalaciones, por lo que suelen ser de poca altura, menor fondo que los armarios rack normales y disponer de algún sistema de anclaje que permite colgarlos en una pared además de usarse en el suelo.</a:t>
            </a:r>
          </a:p>
          <a:p>
            <a:endParaRPr lang="es-DO" dirty="0"/>
          </a:p>
          <a:p>
            <a:r>
              <a:rPr lang="es-DO" sz="800" dirty="0"/>
              <a:t>Ancho</a:t>
            </a:r>
          </a:p>
          <a:p>
            <a:r>
              <a:rPr lang="es-DO" sz="800" dirty="0"/>
              <a:t>Es el ancho exterior del armario, normalmente de 600 </a:t>
            </a:r>
            <a:r>
              <a:rPr lang="es-DO" sz="800" dirty="0" err="1"/>
              <a:t>mm.</a:t>
            </a:r>
            <a:r>
              <a:rPr lang="es-DO" sz="800" dirty="0"/>
              <a:t> Recordemos que el estándar de 19" se refiere a la distancia de ancho que hay entre los perfiles interiores del armario, no al ancho total exterior del rack. De hecho, se fabrican armarios con un ancho de 800 mm que permite una mayor facilidad de uso a los instaladores debido a que, manteniendo el estándar de 19" entre los perfiles aportan un espacio extra de 100 mm desde el perfil a cada lado, que facilita la instalación y mantenimiento además de permitir más espacio para añadir accesorios que nos pueden ayudar a conseguir una instalación más eficiente y ordenada.</a:t>
            </a:r>
          </a:p>
          <a:p>
            <a:endParaRPr lang="es-DO" sz="800" dirty="0"/>
          </a:p>
          <a:p>
            <a:r>
              <a:rPr lang="es-DO" sz="800" dirty="0"/>
              <a:t>Fondo</a:t>
            </a:r>
          </a:p>
          <a:p>
            <a:r>
              <a:rPr lang="es-DO" sz="800" dirty="0"/>
              <a:t>Es el fondo exterior del armario rack en milímetros. Se fabrican armarios con fondos de 600, 800, 900, 1000 y hasta 1200 mm para albergar hardware de gran profundidad. El fondo del armario debería ser, al menos unos 15 cm mayor que el hardware de mayor fondo que vayamos a instalar para permitir el espacio suficiente para el conexionado de todos los elementos sin tener que forzar curvaturas que podrían causar daños al cableado. También es importante que exista espacio suficiente entre el hardware y las paredes del armario para que el aire circule por el interior, manteniendo el circuito de ventilación y eliminando así posibles puntos calientes que pueden comprometer el funcionamiento de la instalación.</a:t>
            </a:r>
          </a:p>
        </p:txBody>
      </p:sp>
    </p:spTree>
    <p:extLst>
      <p:ext uri="{BB962C8B-B14F-4D97-AF65-F5344CB8AC3E}">
        <p14:creationId xmlns:p14="http://schemas.microsoft.com/office/powerpoint/2010/main" val="3906309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5771" y="154773"/>
            <a:ext cx="8610600" cy="794461"/>
          </a:xfrm>
        </p:spPr>
        <p:txBody>
          <a:bodyPr/>
          <a:lstStyle/>
          <a:p>
            <a:r>
              <a:rPr lang="es-DO" sz="1800" b="1" dirty="0">
                <a:solidFill>
                  <a:srgbClr val="FFC000"/>
                </a:solidFill>
                <a:latin typeface="Rockwell" panose="02060603020205020403" pitchFamily="18" charset="0"/>
              </a:rPr>
              <a:t>Hacer levantamiento en una infraestructura física creada</a:t>
            </a:r>
            <a:endParaRPr lang="es-DO" dirty="0"/>
          </a:p>
        </p:txBody>
      </p:sp>
      <p:pic>
        <p:nvPicPr>
          <p:cNvPr id="4" name="Imagen 3"/>
          <p:cNvPicPr>
            <a:picLocks noChangeAspect="1"/>
          </p:cNvPicPr>
          <p:nvPr/>
        </p:nvPicPr>
        <p:blipFill>
          <a:blip r:embed="rId2"/>
          <a:stretch>
            <a:fillRect/>
          </a:stretch>
        </p:blipFill>
        <p:spPr>
          <a:xfrm>
            <a:off x="1" y="1247504"/>
            <a:ext cx="7071360" cy="5610496"/>
          </a:xfrm>
          <a:prstGeom prst="rect">
            <a:avLst/>
          </a:prstGeom>
        </p:spPr>
      </p:pic>
      <p:pic>
        <p:nvPicPr>
          <p:cNvPr id="5" name="Imagen 4"/>
          <p:cNvPicPr>
            <a:picLocks noChangeAspect="1"/>
          </p:cNvPicPr>
          <p:nvPr/>
        </p:nvPicPr>
        <p:blipFill>
          <a:blip r:embed="rId3"/>
          <a:stretch>
            <a:fillRect/>
          </a:stretch>
        </p:blipFill>
        <p:spPr>
          <a:xfrm>
            <a:off x="7071361" y="1247504"/>
            <a:ext cx="5120639" cy="5610496"/>
          </a:xfrm>
          <a:prstGeom prst="rect">
            <a:avLst/>
          </a:prstGeom>
        </p:spPr>
      </p:pic>
    </p:spTree>
    <p:extLst>
      <p:ext uri="{BB962C8B-B14F-4D97-AF65-F5344CB8AC3E}">
        <p14:creationId xmlns:p14="http://schemas.microsoft.com/office/powerpoint/2010/main" val="3720466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1269" y="137356"/>
            <a:ext cx="8610600" cy="707375"/>
          </a:xfrm>
        </p:spPr>
        <p:txBody>
          <a:bodyPr/>
          <a:lstStyle/>
          <a:p>
            <a:pPr algn="ctr"/>
            <a:r>
              <a:rPr lang="es-DO" sz="1800" b="1" dirty="0">
                <a:solidFill>
                  <a:srgbClr val="FFC000"/>
                </a:solidFill>
                <a:latin typeface="Rockwell" panose="02060603020205020403" pitchFamily="18" charset="0"/>
              </a:rPr>
              <a:t>Dar soporte técnicos a los SERVIDORES.</a:t>
            </a:r>
            <a:endParaRPr lang="es-DO" dirty="0"/>
          </a:p>
        </p:txBody>
      </p:sp>
      <p:pic>
        <p:nvPicPr>
          <p:cNvPr id="4" name="Imagen 3"/>
          <p:cNvPicPr>
            <a:picLocks noChangeAspect="1"/>
          </p:cNvPicPr>
          <p:nvPr/>
        </p:nvPicPr>
        <p:blipFill>
          <a:blip r:embed="rId2"/>
          <a:stretch>
            <a:fillRect/>
          </a:stretch>
        </p:blipFill>
        <p:spPr>
          <a:xfrm>
            <a:off x="2804159" y="1202909"/>
            <a:ext cx="6235337" cy="4457661"/>
          </a:xfrm>
          <a:prstGeom prst="rect">
            <a:avLst/>
          </a:prstGeom>
        </p:spPr>
      </p:pic>
    </p:spTree>
    <p:extLst>
      <p:ext uri="{BB962C8B-B14F-4D97-AF65-F5344CB8AC3E}">
        <p14:creationId xmlns:p14="http://schemas.microsoft.com/office/powerpoint/2010/main" val="642939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0936" y="198316"/>
            <a:ext cx="8610600" cy="716084"/>
          </a:xfrm>
        </p:spPr>
        <p:txBody>
          <a:bodyPr/>
          <a:lstStyle/>
          <a:p>
            <a:pPr algn="ctr"/>
            <a:r>
              <a:rPr lang="es-DO" sz="1800" b="1" dirty="0">
                <a:solidFill>
                  <a:srgbClr val="FFC000"/>
                </a:solidFill>
                <a:latin typeface="Rockwell" panose="02060603020205020403" pitchFamily="18" charset="0"/>
              </a:rPr>
              <a:t>PROGRAMAR FECHA DE MANTENIMIENTO</a:t>
            </a:r>
            <a:endParaRPr lang="es-DO" dirty="0"/>
          </a:p>
        </p:txBody>
      </p:sp>
      <p:graphicFrame>
        <p:nvGraphicFramePr>
          <p:cNvPr id="4" name="Tabla 3"/>
          <p:cNvGraphicFramePr>
            <a:graphicFrameLocks noGrp="1"/>
          </p:cNvGraphicFramePr>
          <p:nvPr>
            <p:extLst>
              <p:ext uri="{D42A27DB-BD31-4B8C-83A1-F6EECF244321}">
                <p14:modId xmlns:p14="http://schemas.microsoft.com/office/powerpoint/2010/main" val="2707420053"/>
              </p:ext>
            </p:extLst>
          </p:nvPr>
        </p:nvGraphicFramePr>
        <p:xfrm>
          <a:off x="1" y="984063"/>
          <a:ext cx="11295016" cy="5939250"/>
        </p:xfrm>
        <a:graphic>
          <a:graphicData uri="http://schemas.openxmlformats.org/drawingml/2006/table">
            <a:tbl>
              <a:tblPr/>
              <a:tblGrid>
                <a:gridCol w="1607925">
                  <a:extLst>
                    <a:ext uri="{9D8B030D-6E8A-4147-A177-3AD203B41FA5}">
                      <a16:colId xmlns:a16="http://schemas.microsoft.com/office/drawing/2014/main" val="832421653"/>
                    </a:ext>
                  </a:extLst>
                </a:gridCol>
                <a:gridCol w="1634285">
                  <a:extLst>
                    <a:ext uri="{9D8B030D-6E8A-4147-A177-3AD203B41FA5}">
                      <a16:colId xmlns:a16="http://schemas.microsoft.com/office/drawing/2014/main" val="2615597930"/>
                    </a:ext>
                  </a:extLst>
                </a:gridCol>
                <a:gridCol w="1607925">
                  <a:extLst>
                    <a:ext uri="{9D8B030D-6E8A-4147-A177-3AD203B41FA5}">
                      <a16:colId xmlns:a16="http://schemas.microsoft.com/office/drawing/2014/main" val="1070450361"/>
                    </a:ext>
                  </a:extLst>
                </a:gridCol>
                <a:gridCol w="1687002">
                  <a:extLst>
                    <a:ext uri="{9D8B030D-6E8A-4147-A177-3AD203B41FA5}">
                      <a16:colId xmlns:a16="http://schemas.microsoft.com/office/drawing/2014/main" val="2923349342"/>
                    </a:ext>
                  </a:extLst>
                </a:gridCol>
                <a:gridCol w="1542028">
                  <a:extLst>
                    <a:ext uri="{9D8B030D-6E8A-4147-A177-3AD203B41FA5}">
                      <a16:colId xmlns:a16="http://schemas.microsoft.com/office/drawing/2014/main" val="1415355971"/>
                    </a:ext>
                  </a:extLst>
                </a:gridCol>
                <a:gridCol w="1700183">
                  <a:extLst>
                    <a:ext uri="{9D8B030D-6E8A-4147-A177-3AD203B41FA5}">
                      <a16:colId xmlns:a16="http://schemas.microsoft.com/office/drawing/2014/main" val="374813201"/>
                    </a:ext>
                  </a:extLst>
                </a:gridCol>
                <a:gridCol w="1515668">
                  <a:extLst>
                    <a:ext uri="{9D8B030D-6E8A-4147-A177-3AD203B41FA5}">
                      <a16:colId xmlns:a16="http://schemas.microsoft.com/office/drawing/2014/main" val="2855723312"/>
                    </a:ext>
                  </a:extLst>
                </a:gridCol>
              </a:tblGrid>
              <a:tr h="456865">
                <a:tc gridSpan="7">
                  <a:txBody>
                    <a:bodyPr/>
                    <a:lstStyle/>
                    <a:p>
                      <a:pPr algn="ctr" fontAlgn="b"/>
                      <a:r>
                        <a:rPr lang="es-DO" sz="1600" b="1" i="0" u="none" strike="noStrike">
                          <a:solidFill>
                            <a:srgbClr val="00B0F0"/>
                          </a:solidFill>
                          <a:effectLst/>
                          <a:latin typeface="Rockwell" panose="02060603020205020403" pitchFamily="18" charset="0"/>
                        </a:rPr>
                        <a:t>PROGRAMAR FECHA DE MANTENIMIENTO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extLst>
                  <a:ext uri="{0D108BD9-81ED-4DB2-BD59-A6C34878D82A}">
                    <a16:rowId xmlns:a16="http://schemas.microsoft.com/office/drawing/2014/main" val="1085475175"/>
                  </a:ext>
                </a:extLst>
              </a:tr>
              <a:tr h="576047">
                <a:tc gridSpan="7">
                  <a:txBody>
                    <a:bodyPr/>
                    <a:lstStyle/>
                    <a:p>
                      <a:pPr algn="ctr" fontAlgn="b"/>
                      <a:r>
                        <a:rPr lang="es-DO" sz="1600" b="1" i="0" u="none" strike="noStrike">
                          <a:solidFill>
                            <a:srgbClr val="00B0F0"/>
                          </a:solidFill>
                          <a:effectLst/>
                          <a:latin typeface="Rockwell" panose="02060603020205020403" pitchFamily="18" charset="0"/>
                        </a:rPr>
                        <a:t>Omega Servidores </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extLst>
                  <a:ext uri="{0D108BD9-81ED-4DB2-BD59-A6C34878D82A}">
                    <a16:rowId xmlns:a16="http://schemas.microsoft.com/office/drawing/2014/main" val="1904062926"/>
                  </a:ext>
                </a:extLst>
              </a:tr>
              <a:tr h="1549369">
                <a:tc gridSpan="7">
                  <a:txBody>
                    <a:bodyPr/>
                    <a:lstStyle/>
                    <a:p>
                      <a:pPr algn="l" fontAlgn="b"/>
                      <a:r>
                        <a:rPr lang="es-DO" sz="1600" b="1" i="0" u="none" strike="noStrike">
                          <a:solidFill>
                            <a:srgbClr val="FFC000"/>
                          </a:solidFill>
                          <a:effectLst/>
                          <a:latin typeface="Rockwell" panose="02060603020205020403" pitchFamily="18" charset="0"/>
                        </a:rPr>
                        <a:t> </a:t>
                      </a:r>
                      <a:endParaRPr lang="es-DO" sz="1000" b="0" i="0" u="none" strike="noStrike">
                        <a:solidFill>
                          <a:srgbClr val="000000"/>
                        </a:solidFill>
                        <a:effectLst/>
                        <a:latin typeface="Calibri" panose="020F0502020204030204"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tc hMerge="1">
                  <a:txBody>
                    <a:bodyPr/>
                    <a:lstStyle/>
                    <a:p>
                      <a:endParaRPr lang="es-DO"/>
                    </a:p>
                  </a:txBody>
                  <a:tcPr/>
                </a:tc>
                <a:extLst>
                  <a:ext uri="{0D108BD9-81ED-4DB2-BD59-A6C34878D82A}">
                    <a16:rowId xmlns:a16="http://schemas.microsoft.com/office/drawing/2014/main" val="3231613179"/>
                  </a:ext>
                </a:extLst>
              </a:tr>
              <a:tr h="933594">
                <a:tc>
                  <a:txBody>
                    <a:bodyPr/>
                    <a:lstStyle/>
                    <a:p>
                      <a:pPr algn="ctr" fontAlgn="b"/>
                      <a:r>
                        <a:rPr lang="es-DO" sz="1200" b="1" i="0" u="none" strike="noStrike">
                          <a:solidFill>
                            <a:srgbClr val="FF0000"/>
                          </a:solidFill>
                          <a:effectLst/>
                          <a:latin typeface="Calibri" panose="020F0502020204030204" pitchFamily="34" charset="0"/>
                        </a:rPr>
                        <a:t>Lunes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Martes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Miercoles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Jueves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Viernes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Sabado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DO" sz="1200" b="1" i="0" u="none" strike="noStrike">
                          <a:solidFill>
                            <a:srgbClr val="FF0000"/>
                          </a:solidFill>
                          <a:effectLst/>
                          <a:latin typeface="Calibri" panose="020F0502020204030204" pitchFamily="34" charset="0"/>
                        </a:rPr>
                        <a:t>Domingo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393094"/>
                  </a:ext>
                </a:extLst>
              </a:tr>
              <a:tr h="238365">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508178723"/>
                  </a:ext>
                </a:extLst>
              </a:tr>
              <a:tr h="754820">
                <a:tc>
                  <a:txBody>
                    <a:bodyPr/>
                    <a:lstStyle/>
                    <a:p>
                      <a:pPr algn="l" fontAlgn="b"/>
                      <a:r>
                        <a:rPr lang="en-US" sz="1000" b="1" i="0" u="none" strike="noStrike">
                          <a:solidFill>
                            <a:srgbClr val="000000"/>
                          </a:solidFill>
                          <a:effectLst/>
                          <a:latin typeface="Calibri" panose="020F0502020204030204" pitchFamily="34" charset="0"/>
                        </a:rPr>
                        <a:t>8:30 am a 3: 00 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822353"/>
                  </a:ext>
                </a:extLst>
              </a:tr>
              <a:tr h="238365">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8:30 am a 3: 00 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334142"/>
                  </a:ext>
                </a:extLst>
              </a:tr>
              <a:tr h="238365">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8:30 am a 3: 00 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4132906"/>
                  </a:ext>
                </a:extLst>
              </a:tr>
              <a:tr h="238365">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8:30 am a 3: 00 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580277"/>
                  </a:ext>
                </a:extLst>
              </a:tr>
              <a:tr h="238365">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panose="020F0502020204030204" pitchFamily="34" charset="0"/>
                        </a:rPr>
                        <a:t>8:30 am a 3: 00 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000"/>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1624104"/>
                  </a:ext>
                </a:extLst>
              </a:tr>
              <a:tr h="238365">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de-DE" sz="1000" b="1" i="0" u="none" strike="noStrike">
                          <a:solidFill>
                            <a:srgbClr val="000000"/>
                          </a:solidFill>
                          <a:effectLst/>
                          <a:latin typeface="Calibri" panose="020F0502020204030204" pitchFamily="34" charset="0"/>
                        </a:rPr>
                        <a:t>7:00 am a 9:00 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r>
                        <a:rPr lang="es-DO" sz="10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3680908"/>
                  </a:ext>
                </a:extLst>
              </a:tr>
              <a:tr h="238365">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s-DO" sz="1000" b="1"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de-DE" sz="1000" b="1" i="0" u="none" strike="noStrike" dirty="0">
                          <a:solidFill>
                            <a:srgbClr val="000000"/>
                          </a:solidFill>
                          <a:effectLst/>
                          <a:latin typeface="Calibri" panose="020F0502020204030204" pitchFamily="34" charset="0"/>
                        </a:rPr>
                        <a:t>7:00 am a 9:00 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04688149"/>
                  </a:ext>
                </a:extLst>
              </a:tr>
            </a:tbl>
          </a:graphicData>
        </a:graphic>
      </p:graphicFrame>
      <p:pic>
        <p:nvPicPr>
          <p:cNvPr id="5" name="Imagen 4"/>
          <p:cNvPicPr>
            <a:picLocks noChangeAspect="1"/>
          </p:cNvPicPr>
          <p:nvPr/>
        </p:nvPicPr>
        <p:blipFill>
          <a:blip r:embed="rId2"/>
          <a:stretch>
            <a:fillRect/>
          </a:stretch>
        </p:blipFill>
        <p:spPr>
          <a:xfrm>
            <a:off x="4873140" y="2471717"/>
            <a:ext cx="2253591" cy="1707971"/>
          </a:xfrm>
          <a:prstGeom prst="rect">
            <a:avLst/>
          </a:prstGeom>
        </p:spPr>
      </p:pic>
    </p:spTree>
    <p:extLst>
      <p:ext uri="{BB962C8B-B14F-4D97-AF65-F5344CB8AC3E}">
        <p14:creationId xmlns:p14="http://schemas.microsoft.com/office/powerpoint/2010/main" val="3021789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281646" y="369221"/>
            <a:ext cx="7480663" cy="771602"/>
          </a:xfrm>
          <a:prstGeom prst="rect">
            <a:avLst/>
          </a:prstGeom>
        </p:spPr>
      </p:pic>
      <p:pic>
        <p:nvPicPr>
          <p:cNvPr id="5" name="Imagen 4"/>
          <p:cNvPicPr>
            <a:picLocks noChangeAspect="1"/>
          </p:cNvPicPr>
          <p:nvPr/>
        </p:nvPicPr>
        <p:blipFill>
          <a:blip r:embed="rId3"/>
          <a:stretch>
            <a:fillRect/>
          </a:stretch>
        </p:blipFill>
        <p:spPr>
          <a:xfrm>
            <a:off x="1567542" y="1325301"/>
            <a:ext cx="9386207" cy="5258379"/>
          </a:xfrm>
          <a:prstGeom prst="rect">
            <a:avLst/>
          </a:prstGeom>
        </p:spPr>
      </p:pic>
    </p:spTree>
    <p:extLst>
      <p:ext uri="{BB962C8B-B14F-4D97-AF65-F5344CB8AC3E}">
        <p14:creationId xmlns:p14="http://schemas.microsoft.com/office/powerpoint/2010/main" val="1522522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7211" y="409303"/>
            <a:ext cx="9868989" cy="1271451"/>
          </a:xfrm>
        </p:spPr>
        <p:txBody>
          <a:bodyPr>
            <a:normAutofit fontScale="90000"/>
          </a:bodyPr>
          <a:lstStyle/>
          <a:p>
            <a:pPr algn="l"/>
            <a:r>
              <a:rPr lang="es-DO" sz="1800" b="1" dirty="0" smtClean="0">
                <a:solidFill>
                  <a:srgbClr val="FFC000"/>
                </a:solidFill>
                <a:latin typeface="Rockwell" panose="02060603020205020403" pitchFamily="18" charset="0"/>
              </a:rPr>
              <a:t>                                                    Configuraciones </a:t>
            </a:r>
            <a:r>
              <a:rPr lang="es-DO" sz="1800" b="1" dirty="0">
                <a:solidFill>
                  <a:srgbClr val="FFC000"/>
                </a:solidFill>
                <a:latin typeface="Rockwell" panose="02060603020205020403" pitchFamily="18" charset="0"/>
              </a:rPr>
              <a:t>de </a:t>
            </a:r>
            <a:r>
              <a:rPr lang="es-DO" sz="1800" b="1" dirty="0" err="1">
                <a:solidFill>
                  <a:srgbClr val="FFC000"/>
                </a:solidFill>
                <a:latin typeface="Rockwell" panose="02060603020205020403" pitchFamily="18" charset="0"/>
              </a:rPr>
              <a:t>de</a:t>
            </a:r>
            <a:r>
              <a:rPr lang="es-DO" sz="1800" b="1" dirty="0">
                <a:solidFill>
                  <a:srgbClr val="FFC000"/>
                </a:solidFill>
                <a:latin typeface="Rockwell" panose="02060603020205020403" pitchFamily="18" charset="0"/>
              </a:rPr>
              <a:t> servidores:</a:t>
            </a:r>
            <a:br>
              <a:rPr lang="es-DO" sz="1800" b="1" dirty="0">
                <a:solidFill>
                  <a:srgbClr val="FFC000"/>
                </a:solidFill>
                <a:latin typeface="Rockwell" panose="02060603020205020403" pitchFamily="18" charset="0"/>
              </a:rPr>
            </a:br>
            <a:r>
              <a:rPr lang="es-DO" sz="1800" b="1" dirty="0">
                <a:solidFill>
                  <a:srgbClr val="FFC000"/>
                </a:solidFill>
                <a:latin typeface="Rockwell" panose="02060603020205020403" pitchFamily="18" charset="0"/>
              </a:rPr>
              <a:t>*DNS.</a:t>
            </a:r>
            <a:br>
              <a:rPr lang="es-DO" sz="1800" b="1" dirty="0">
                <a:solidFill>
                  <a:srgbClr val="FFC000"/>
                </a:solidFill>
                <a:latin typeface="Rockwell" panose="02060603020205020403" pitchFamily="18" charset="0"/>
              </a:rPr>
            </a:br>
            <a:r>
              <a:rPr lang="es-DO" sz="1800" b="1" dirty="0">
                <a:solidFill>
                  <a:srgbClr val="FFC000"/>
                </a:solidFill>
                <a:latin typeface="Rockwell" panose="02060603020205020403" pitchFamily="18" charset="0"/>
              </a:rPr>
              <a:t>*DHCP.</a:t>
            </a:r>
            <a:br>
              <a:rPr lang="es-DO" sz="1800" b="1" dirty="0">
                <a:solidFill>
                  <a:srgbClr val="FFC000"/>
                </a:solidFill>
                <a:latin typeface="Rockwell" panose="02060603020205020403" pitchFamily="18" charset="0"/>
              </a:rPr>
            </a:br>
            <a:r>
              <a:rPr lang="es-DO" sz="1800" b="1" dirty="0">
                <a:solidFill>
                  <a:srgbClr val="FFC000"/>
                </a:solidFill>
                <a:latin typeface="Rockwell" panose="02060603020205020403" pitchFamily="18" charset="0"/>
              </a:rPr>
              <a:t>*Active Directory.</a:t>
            </a:r>
            <a:br>
              <a:rPr lang="es-DO" sz="1800" b="1" dirty="0">
                <a:solidFill>
                  <a:srgbClr val="FFC000"/>
                </a:solidFill>
                <a:latin typeface="Rockwell" panose="02060603020205020403" pitchFamily="18" charset="0"/>
              </a:rPr>
            </a:br>
            <a:r>
              <a:rPr lang="es-DO" sz="1800" b="1" dirty="0">
                <a:solidFill>
                  <a:srgbClr val="FFC000"/>
                </a:solidFill>
                <a:latin typeface="Rockwell" panose="02060603020205020403" pitchFamily="18" charset="0"/>
              </a:rPr>
              <a:t>* SERVICIOS Web (IIS).</a:t>
            </a:r>
            <a:endParaRPr lang="es-DO" dirty="0"/>
          </a:p>
        </p:txBody>
      </p:sp>
      <p:pic>
        <p:nvPicPr>
          <p:cNvPr id="4" name="Imagen 3"/>
          <p:cNvPicPr>
            <a:picLocks noChangeAspect="1"/>
          </p:cNvPicPr>
          <p:nvPr/>
        </p:nvPicPr>
        <p:blipFill>
          <a:blip r:embed="rId2"/>
          <a:stretch>
            <a:fillRect/>
          </a:stretch>
        </p:blipFill>
        <p:spPr>
          <a:xfrm>
            <a:off x="1059316" y="1680754"/>
            <a:ext cx="9725025" cy="5590903"/>
          </a:xfrm>
          <a:prstGeom prst="rect">
            <a:avLst/>
          </a:prstGeom>
        </p:spPr>
      </p:pic>
    </p:spTree>
    <p:extLst>
      <p:ext uri="{BB962C8B-B14F-4D97-AF65-F5344CB8AC3E}">
        <p14:creationId xmlns:p14="http://schemas.microsoft.com/office/powerpoint/2010/main" val="2387389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19100" y="1376314"/>
            <a:ext cx="11353800" cy="5114974"/>
          </a:xfrm>
          <a:prstGeom prst="rect">
            <a:avLst/>
          </a:prstGeom>
        </p:spPr>
      </p:pic>
      <p:pic>
        <p:nvPicPr>
          <p:cNvPr id="5" name="Imagen 4"/>
          <p:cNvPicPr>
            <a:picLocks noChangeAspect="1"/>
          </p:cNvPicPr>
          <p:nvPr/>
        </p:nvPicPr>
        <p:blipFill>
          <a:blip r:embed="rId3"/>
          <a:stretch>
            <a:fillRect/>
          </a:stretch>
        </p:blipFill>
        <p:spPr>
          <a:xfrm>
            <a:off x="4509721" y="344622"/>
            <a:ext cx="2889754" cy="493819"/>
          </a:xfrm>
          <a:prstGeom prst="rect">
            <a:avLst/>
          </a:prstGeom>
        </p:spPr>
      </p:pic>
    </p:spTree>
    <p:extLst>
      <p:ext uri="{BB962C8B-B14F-4D97-AF65-F5344CB8AC3E}">
        <p14:creationId xmlns:p14="http://schemas.microsoft.com/office/powerpoint/2010/main" val="1673631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95600" y="160256"/>
            <a:ext cx="6088144" cy="763571"/>
          </a:xfrm>
        </p:spPr>
        <p:txBody>
          <a:bodyPr/>
          <a:lstStyle/>
          <a:p>
            <a:pPr algn="ctr"/>
            <a:r>
              <a:rPr lang="es-DO" sz="1800" b="1" dirty="0">
                <a:solidFill>
                  <a:srgbClr val="FFC000"/>
                </a:solidFill>
                <a:latin typeface="Rockwell" panose="02060603020205020403" pitchFamily="18" charset="0"/>
              </a:rPr>
              <a:t>Proporcional compra de equipos</a:t>
            </a:r>
            <a:endParaRPr lang="es-DO" dirty="0"/>
          </a:p>
        </p:txBody>
      </p:sp>
      <p:pic>
        <p:nvPicPr>
          <p:cNvPr id="4" name="Imagen 3"/>
          <p:cNvPicPr>
            <a:picLocks noChangeAspect="1"/>
          </p:cNvPicPr>
          <p:nvPr/>
        </p:nvPicPr>
        <p:blipFill>
          <a:blip r:embed="rId2"/>
          <a:stretch>
            <a:fillRect/>
          </a:stretch>
        </p:blipFill>
        <p:spPr>
          <a:xfrm>
            <a:off x="169682" y="1186043"/>
            <a:ext cx="3780148" cy="2716654"/>
          </a:xfrm>
          <a:prstGeom prst="rect">
            <a:avLst/>
          </a:prstGeom>
        </p:spPr>
      </p:pic>
      <p:pic>
        <p:nvPicPr>
          <p:cNvPr id="5" name="Imagen 4"/>
          <p:cNvPicPr>
            <a:picLocks noChangeAspect="1"/>
          </p:cNvPicPr>
          <p:nvPr/>
        </p:nvPicPr>
        <p:blipFill>
          <a:blip r:embed="rId3"/>
          <a:stretch>
            <a:fillRect/>
          </a:stretch>
        </p:blipFill>
        <p:spPr>
          <a:xfrm>
            <a:off x="6491926" y="1802598"/>
            <a:ext cx="5486400" cy="3086100"/>
          </a:xfrm>
          <a:prstGeom prst="rect">
            <a:avLst/>
          </a:prstGeom>
        </p:spPr>
      </p:pic>
      <p:pic>
        <p:nvPicPr>
          <p:cNvPr id="6" name="Imagen 5"/>
          <p:cNvPicPr>
            <a:picLocks noChangeAspect="1"/>
          </p:cNvPicPr>
          <p:nvPr/>
        </p:nvPicPr>
        <p:blipFill>
          <a:blip r:embed="rId4"/>
          <a:stretch>
            <a:fillRect/>
          </a:stretch>
        </p:blipFill>
        <p:spPr>
          <a:xfrm>
            <a:off x="1" y="3934906"/>
            <a:ext cx="3949830" cy="2923094"/>
          </a:xfrm>
          <a:prstGeom prst="rect">
            <a:avLst/>
          </a:prstGeom>
        </p:spPr>
      </p:pic>
      <p:pic>
        <p:nvPicPr>
          <p:cNvPr id="7" name="Imagen 6"/>
          <p:cNvPicPr>
            <a:picLocks noChangeAspect="1"/>
          </p:cNvPicPr>
          <p:nvPr/>
        </p:nvPicPr>
        <p:blipFill>
          <a:blip r:embed="rId5"/>
          <a:stretch>
            <a:fillRect/>
          </a:stretch>
        </p:blipFill>
        <p:spPr>
          <a:xfrm>
            <a:off x="3949830" y="4543425"/>
            <a:ext cx="3390900" cy="2314575"/>
          </a:xfrm>
          <a:prstGeom prst="rect">
            <a:avLst/>
          </a:prstGeom>
        </p:spPr>
      </p:pic>
    </p:spTree>
    <p:extLst>
      <p:ext uri="{BB962C8B-B14F-4D97-AF65-F5344CB8AC3E}">
        <p14:creationId xmlns:p14="http://schemas.microsoft.com/office/powerpoint/2010/main" val="296350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DO"/>
          </a:p>
        </p:txBody>
      </p:sp>
      <p:sp>
        <p:nvSpPr>
          <p:cNvPr id="3" name="Marcador de contenido 2"/>
          <p:cNvSpPr>
            <a:spLocks noGrp="1"/>
          </p:cNvSpPr>
          <p:nvPr>
            <p:ph idx="1"/>
          </p:nvPr>
        </p:nvSpPr>
        <p:spPr/>
        <p:txBody>
          <a:bodyPr/>
          <a:lstStyle/>
          <a:p>
            <a:endParaRPr lang="es-DO"/>
          </a:p>
        </p:txBody>
      </p:sp>
      <p:pic>
        <p:nvPicPr>
          <p:cNvPr id="4" name="Imagen 3"/>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218564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714" y="0"/>
            <a:ext cx="11303725" cy="6688184"/>
          </a:xfrm>
        </p:spPr>
        <p:txBody>
          <a:bodyPr>
            <a:normAutofit/>
          </a:bodyPr>
          <a:lstStyle/>
          <a:p>
            <a:pPr algn="ctr"/>
            <a:r>
              <a:rPr lang="es-DO" sz="2400" dirty="0" smtClean="0"/>
              <a:t/>
            </a:r>
            <a:br>
              <a:rPr lang="es-DO" sz="2400" dirty="0" smtClean="0"/>
            </a:br>
            <a:r>
              <a:rPr lang="es-DO" sz="2400" dirty="0"/>
              <a:t/>
            </a:r>
            <a:br>
              <a:rPr lang="es-DO" sz="2400" dirty="0"/>
            </a:br>
            <a:r>
              <a:rPr lang="es-DO" sz="2400" dirty="0" smtClean="0"/>
              <a:t/>
            </a:r>
            <a:br>
              <a:rPr lang="es-DO" sz="2400" dirty="0" smtClean="0"/>
            </a:br>
            <a:r>
              <a:rPr lang="es-DO" sz="2000" b="1" dirty="0">
                <a:solidFill>
                  <a:srgbClr val="0070C0"/>
                </a:solidFill>
                <a:latin typeface="Rockwell" panose="02060603020205020403" pitchFamily="18" charset="0"/>
              </a:rPr>
              <a:t/>
            </a:r>
            <a:br>
              <a:rPr lang="es-DO" sz="2000" b="1" dirty="0">
                <a:solidFill>
                  <a:srgbClr val="0070C0"/>
                </a:solidFill>
                <a:latin typeface="Rockwell" panose="02060603020205020403" pitchFamily="18" charset="0"/>
              </a:rPr>
            </a:br>
            <a:r>
              <a:rPr lang="es-DO" sz="2000" b="1" dirty="0" smtClean="0">
                <a:solidFill>
                  <a:srgbClr val="0070C0"/>
                </a:solidFill>
                <a:latin typeface="Rockwell" panose="02060603020205020403" pitchFamily="18" charset="0"/>
              </a:rPr>
              <a:t/>
            </a:r>
            <a:br>
              <a:rPr lang="es-DO" sz="2000" b="1" dirty="0" smtClean="0">
                <a:solidFill>
                  <a:srgbClr val="0070C0"/>
                </a:solidFill>
                <a:latin typeface="Rockwell" panose="02060603020205020403" pitchFamily="18" charset="0"/>
              </a:rPr>
            </a:br>
            <a:r>
              <a:rPr lang="es-DO" sz="2000" b="1" dirty="0">
                <a:solidFill>
                  <a:srgbClr val="0070C0"/>
                </a:solidFill>
                <a:latin typeface="Rockwell" panose="02060603020205020403" pitchFamily="18" charset="0"/>
              </a:rPr>
              <a:t/>
            </a:r>
            <a:br>
              <a:rPr lang="es-DO" sz="2000" b="1" dirty="0">
                <a:solidFill>
                  <a:srgbClr val="0070C0"/>
                </a:solidFill>
                <a:latin typeface="Rockwell" panose="02060603020205020403" pitchFamily="18" charset="0"/>
              </a:rPr>
            </a:br>
            <a:r>
              <a:rPr lang="es-DO" sz="2000" b="1" dirty="0" smtClean="0">
                <a:solidFill>
                  <a:srgbClr val="FFFF00"/>
                </a:solidFill>
                <a:latin typeface="Rockwell" panose="02060603020205020403" pitchFamily="18" charset="0"/>
              </a:rPr>
              <a:t>Nombre DE EMPRESA</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Omega Servidores</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ubicación</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carretera SANCHEZ Kl:18 1/2 Zona INDUSTRIAL PARQUE ITABO</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HAINA PROVINCIA SAN CRISTOBAL</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TELEFONO</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809-957-1215</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CORREO ELECTRONICO</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hlinkClick r:id="rId2"/>
              </a:rPr>
              <a:t>O.SERVIDORES@GMAIL.COM</a:t>
            </a: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FACEBOOK</a:t>
            </a:r>
            <a:br>
              <a:rPr lang="es-DO" sz="2000" b="1" dirty="0" smtClean="0">
                <a:solidFill>
                  <a:srgbClr val="FFFF00"/>
                </a:solidFill>
                <a:latin typeface="Rockwell" panose="02060603020205020403" pitchFamily="18" charset="0"/>
              </a:rPr>
            </a:br>
            <a:r>
              <a:rPr lang="es-DO" sz="2000" b="1" dirty="0" smtClean="0">
                <a:solidFill>
                  <a:srgbClr val="FFFF00"/>
                </a:solidFill>
                <a:latin typeface="Rockwell" panose="02060603020205020403" pitchFamily="18" charset="0"/>
              </a:rPr>
              <a:t>Omega Servidores</a:t>
            </a:r>
            <a:r>
              <a:rPr lang="es-DO" sz="2400" dirty="0" smtClean="0"/>
              <a:t/>
            </a:r>
            <a:br>
              <a:rPr lang="es-DO" sz="2400" dirty="0" smtClean="0"/>
            </a:br>
            <a:endParaRPr lang="es-DO" sz="2400" dirty="0"/>
          </a:p>
        </p:txBody>
      </p:sp>
      <p:pic>
        <p:nvPicPr>
          <p:cNvPr id="4" name="Picture 4" descr="Logotipos de Servidores - | Domesti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303" y="0"/>
            <a:ext cx="1506584" cy="141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422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377" y="0"/>
            <a:ext cx="12113623" cy="6618513"/>
          </a:xfrm>
        </p:spPr>
        <p:txBody>
          <a:bodyPr>
            <a:normAutofit/>
          </a:bodyPr>
          <a:lstStyle/>
          <a:p>
            <a:pPr algn="l"/>
            <a:r>
              <a:rPr lang="es-DO" sz="2000" dirty="0" smtClean="0"/>
              <a:t>                                                                         </a:t>
            </a:r>
            <a:r>
              <a:rPr lang="es-DO" sz="2000" dirty="0" smtClean="0">
                <a:solidFill>
                  <a:srgbClr val="FFC000"/>
                </a:solidFill>
                <a:latin typeface="Rockwell" panose="02060603020205020403" pitchFamily="18" charset="0"/>
              </a:rPr>
              <a:t>Historia</a:t>
            </a:r>
            <a:r>
              <a:rPr lang="es-DO" sz="2000" dirty="0" smtClean="0"/>
              <a:t/>
            </a:r>
            <a:br>
              <a:rPr lang="es-DO" sz="2000" dirty="0" smtClean="0"/>
            </a:br>
            <a:r>
              <a:rPr lang="es-DO" sz="2000" dirty="0"/>
              <a:t/>
            </a:r>
            <a:br>
              <a:rPr lang="es-DO" sz="2000" dirty="0"/>
            </a:br>
            <a:r>
              <a:rPr lang="es-DO" sz="1800" dirty="0">
                <a:solidFill>
                  <a:srgbClr val="FFC000"/>
                </a:solidFill>
                <a:latin typeface="Rockwell" panose="02060603020205020403" pitchFamily="18" charset="0"/>
              </a:rPr>
              <a:t>Omega Servidores fue fundada el 1-Septiembre-2020 con el fin de poder brindar a las micro-y macro compañía servicios de: Instalación de Servidores, dar Soporte Técnicos, Instalar máquinas virtuales atreves de diferente tipos de Software para virtual izar maquinas como: </a:t>
            </a:r>
            <a:r>
              <a:rPr lang="es-DO" sz="1800" dirty="0" err="1">
                <a:solidFill>
                  <a:srgbClr val="FFC000"/>
                </a:solidFill>
                <a:latin typeface="Rockwell" panose="02060603020205020403" pitchFamily="18" charset="0"/>
              </a:rPr>
              <a:t>Promox</a:t>
            </a:r>
            <a:r>
              <a:rPr lang="es-DO" sz="1800" dirty="0">
                <a:solidFill>
                  <a:srgbClr val="FFC000"/>
                </a:solidFill>
                <a:latin typeface="Rockwell" panose="02060603020205020403" pitchFamily="18" charset="0"/>
              </a:rPr>
              <a:t>, Emú, KVM, Virtual Box, VMWare, Parales, y Windows Virtual PC. </a:t>
            </a:r>
            <a:r>
              <a:rPr lang="es-DO" sz="1800" dirty="0" smtClean="0">
                <a:solidFill>
                  <a:srgbClr val="FFC000"/>
                </a:solidFill>
                <a:latin typeface="Rockwell" panose="02060603020205020403" pitchFamily="18" charset="0"/>
              </a:rPr>
              <a:t/>
            </a:r>
            <a:br>
              <a:rPr lang="es-DO" sz="1800" dirty="0" smtClean="0">
                <a:solidFill>
                  <a:srgbClr val="FFC000"/>
                </a:solidFill>
                <a:latin typeface="Rockwell" panose="02060603020205020403" pitchFamily="18" charset="0"/>
              </a:rPr>
            </a:br>
            <a:r>
              <a:rPr lang="es-DO" sz="1800" dirty="0">
                <a:solidFill>
                  <a:srgbClr val="FFC000"/>
                </a:solidFill>
                <a:latin typeface="Rockwell" panose="02060603020205020403" pitchFamily="18" charset="0"/>
              </a:rPr>
              <a:t/>
            </a:r>
            <a:br>
              <a:rPr lang="es-DO" sz="1800" dirty="0">
                <a:solidFill>
                  <a:srgbClr val="FFC000"/>
                </a:solidFill>
                <a:latin typeface="Rockwell" panose="02060603020205020403" pitchFamily="18" charset="0"/>
              </a:rPr>
            </a:br>
            <a:r>
              <a:rPr lang="es-DO" sz="1800" dirty="0" smtClean="0">
                <a:solidFill>
                  <a:srgbClr val="FFC000"/>
                </a:solidFill>
                <a:latin typeface="Rockwell" panose="02060603020205020403" pitchFamily="18" charset="0"/>
              </a:rPr>
              <a:t/>
            </a:r>
            <a:br>
              <a:rPr lang="es-DO" sz="1800" dirty="0" smtClean="0">
                <a:solidFill>
                  <a:srgbClr val="FFC000"/>
                </a:solidFill>
                <a:latin typeface="Rockwell" panose="02060603020205020403" pitchFamily="18" charset="0"/>
              </a:rPr>
            </a:br>
            <a:r>
              <a:rPr lang="es-DO" sz="1800" dirty="0" smtClean="0">
                <a:solidFill>
                  <a:srgbClr val="FFC000"/>
                </a:solidFill>
                <a:latin typeface="Rockwell" panose="02060603020205020403" pitchFamily="18" charset="0"/>
              </a:rPr>
              <a:t> </a:t>
            </a:r>
            <a:r>
              <a:rPr lang="es-DO" sz="1800" dirty="0">
                <a:solidFill>
                  <a:srgbClr val="FFC000"/>
                </a:solidFill>
                <a:latin typeface="Rockwell" panose="02060603020205020403" pitchFamily="18" charset="0"/>
              </a:rPr>
              <a:t/>
            </a:r>
            <a:br>
              <a:rPr lang="es-DO" sz="1800" dirty="0">
                <a:solidFill>
                  <a:srgbClr val="FFC000"/>
                </a:solidFill>
                <a:latin typeface="Rockwell" panose="02060603020205020403" pitchFamily="18" charset="0"/>
              </a:rPr>
            </a:br>
            <a:r>
              <a:rPr lang="es-DO" sz="1800" dirty="0">
                <a:solidFill>
                  <a:srgbClr val="FFC000"/>
                </a:solidFill>
                <a:latin typeface="Rockwell" panose="02060603020205020403" pitchFamily="18" charset="0"/>
              </a:rPr>
              <a:t>Esta compañía fue fundada por el </a:t>
            </a:r>
            <a:r>
              <a:rPr lang="es-DO" sz="1800" dirty="0" err="1" smtClean="0">
                <a:solidFill>
                  <a:srgbClr val="FFC000"/>
                </a:solidFill>
                <a:latin typeface="Rockwell" panose="02060603020205020403" pitchFamily="18" charset="0"/>
              </a:rPr>
              <a:t>Ing</a:t>
            </a:r>
            <a:r>
              <a:rPr lang="es-DO" sz="1800" dirty="0" smtClean="0">
                <a:solidFill>
                  <a:srgbClr val="FFC000"/>
                </a:solidFill>
                <a:latin typeface="Rockwell" panose="02060603020205020403" pitchFamily="18" charset="0"/>
              </a:rPr>
              <a:t>- </a:t>
            </a:r>
            <a:r>
              <a:rPr lang="es-DO" sz="1800" dirty="0">
                <a:solidFill>
                  <a:srgbClr val="FFC000"/>
                </a:solidFill>
                <a:latin typeface="Rockwell" panose="02060603020205020403" pitchFamily="18" charset="0"/>
              </a:rPr>
              <a:t>en Sistema Computacional Miguel Ángel Robles. Nacido el: 13-septiembre-1990 en el Centro Medico Haina (San Cristóbal) Graduado de Ingeniería en Sistema Computacional, en la Universidad Dominicana O&amp;M en la ciudad de Santo Domingo. Al inicio de la compañía ocurrieron situaciones que efecto y sacudió la economía lo que produjo buscar medio como préstamo al banco reserva debido a la pandemia Covid-19 que afecto tanto al mundo como al país donde nuestra compañía fue afectada tanto en la venta de equipos, como en los servicios para dar soporte Técnicos. Por medio este préstamo pudimos ampliar más el negocio y pagar publicidad en las redes sociales, esta nos hiso crecer a pesar de la reducción de servicio, y ventas. Omega Servidores siguió en un masivo crecimiento que esta la fecha seguimos intacto.</a:t>
            </a:r>
            <a:r>
              <a:rPr lang="es-DO" sz="2000" dirty="0"/>
              <a:t/>
            </a:r>
            <a:br>
              <a:rPr lang="es-DO" sz="2000" dirty="0"/>
            </a:br>
            <a:endParaRPr lang="es-DO" sz="2000" dirty="0"/>
          </a:p>
        </p:txBody>
      </p:sp>
    </p:spTree>
    <p:extLst>
      <p:ext uri="{BB962C8B-B14F-4D97-AF65-F5344CB8AC3E}">
        <p14:creationId xmlns:p14="http://schemas.microsoft.com/office/powerpoint/2010/main" val="3955987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9268" y="3657599"/>
            <a:ext cx="10922726" cy="1741715"/>
          </a:xfrm>
        </p:spPr>
        <p:txBody>
          <a:bodyPr>
            <a:normAutofit/>
          </a:bodyPr>
          <a:lstStyle/>
          <a:p>
            <a:pPr algn="l"/>
            <a:r>
              <a:rPr lang="es-DO" sz="1800" dirty="0">
                <a:solidFill>
                  <a:srgbClr val="FFC000"/>
                </a:solidFill>
                <a:latin typeface="Rockwell" panose="02060603020205020403" pitchFamily="18" charset="0"/>
              </a:rPr>
              <a:t>Nuestra Misión es servir y apoyar los </a:t>
            </a:r>
            <a:r>
              <a:rPr lang="es-DO" sz="1800" dirty="0" smtClean="0">
                <a:solidFill>
                  <a:srgbClr val="FFC000"/>
                </a:solidFill>
                <a:latin typeface="Rockwell" panose="02060603020205020403" pitchFamily="18" charset="0"/>
              </a:rPr>
              <a:t>procesos interno y externo para poder ofrecer un buen servicio en el país y garantizar las satisfacción al cliente, para seguir ampliando nuestro procesos de Omega Servidores.</a:t>
            </a:r>
            <a:endParaRPr lang="es-DO" sz="1800" dirty="0">
              <a:solidFill>
                <a:srgbClr val="FFC000"/>
              </a:solidFill>
              <a:latin typeface="Rockwell" panose="02060603020205020403" pitchFamily="18" charset="0"/>
            </a:endParaRPr>
          </a:p>
        </p:txBody>
      </p:sp>
      <p:pic>
        <p:nvPicPr>
          <p:cNvPr id="5" name="Imagen 4"/>
          <p:cNvPicPr>
            <a:picLocks noChangeAspect="1"/>
          </p:cNvPicPr>
          <p:nvPr/>
        </p:nvPicPr>
        <p:blipFill>
          <a:blip r:embed="rId2"/>
          <a:stretch>
            <a:fillRect/>
          </a:stretch>
        </p:blipFill>
        <p:spPr>
          <a:xfrm>
            <a:off x="4284072" y="528502"/>
            <a:ext cx="2857500" cy="2857500"/>
          </a:xfrm>
          <a:prstGeom prst="rect">
            <a:avLst/>
          </a:prstGeom>
        </p:spPr>
      </p:pic>
    </p:spTree>
    <p:extLst>
      <p:ext uri="{BB962C8B-B14F-4D97-AF65-F5344CB8AC3E}">
        <p14:creationId xmlns:p14="http://schemas.microsoft.com/office/powerpoint/2010/main" val="4167313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251" y="3074126"/>
            <a:ext cx="12017828" cy="2394856"/>
          </a:xfrm>
        </p:spPr>
        <p:txBody>
          <a:bodyPr>
            <a:normAutofit/>
          </a:bodyPr>
          <a:lstStyle/>
          <a:p>
            <a:pPr algn="l"/>
            <a:r>
              <a:rPr lang="es-DO" sz="1800" dirty="0" smtClean="0">
                <a:solidFill>
                  <a:srgbClr val="FF0000"/>
                </a:solidFill>
              </a:rPr>
              <a:t>Alcanzar los mayores estándares de calidad y ser los mejores tanto nacional como internacional, y poder crear múltiples empresas para crear fuente de empleo y poder contribuir con la economía en los demás países.</a:t>
            </a:r>
            <a:endParaRPr lang="es-DO" sz="1800" dirty="0">
              <a:solidFill>
                <a:srgbClr val="FF0000"/>
              </a:solidFill>
            </a:endParaRPr>
          </a:p>
        </p:txBody>
      </p:sp>
      <p:pic>
        <p:nvPicPr>
          <p:cNvPr id="4" name="Imagen 3"/>
          <p:cNvPicPr>
            <a:picLocks noChangeAspect="1"/>
          </p:cNvPicPr>
          <p:nvPr/>
        </p:nvPicPr>
        <p:blipFill>
          <a:blip r:embed="rId2"/>
          <a:stretch>
            <a:fillRect/>
          </a:stretch>
        </p:blipFill>
        <p:spPr>
          <a:xfrm>
            <a:off x="4503828" y="485367"/>
            <a:ext cx="3114675" cy="3152775"/>
          </a:xfrm>
          <a:prstGeom prst="rect">
            <a:avLst/>
          </a:prstGeom>
        </p:spPr>
      </p:pic>
    </p:spTree>
    <p:extLst>
      <p:ext uri="{BB962C8B-B14F-4D97-AF65-F5344CB8AC3E}">
        <p14:creationId xmlns:p14="http://schemas.microsoft.com/office/powerpoint/2010/main" val="2687498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 y="0"/>
            <a:ext cx="12192000" cy="6857999"/>
          </a:xfrm>
          <a:prstGeom prst="rect">
            <a:avLst/>
          </a:prstGeom>
        </p:spPr>
      </p:pic>
    </p:spTree>
    <p:extLst>
      <p:ext uri="{BB962C8B-B14F-4D97-AF65-F5344CB8AC3E}">
        <p14:creationId xmlns:p14="http://schemas.microsoft.com/office/powerpoint/2010/main" val="4063009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6631" y="207392"/>
            <a:ext cx="9926425" cy="669302"/>
          </a:xfrm>
        </p:spPr>
        <p:txBody>
          <a:bodyPr/>
          <a:lstStyle/>
          <a:p>
            <a:pPr algn="ctr"/>
            <a:r>
              <a:rPr lang="es-DO" b="1" dirty="0" smtClean="0">
                <a:solidFill>
                  <a:srgbClr val="FFC000"/>
                </a:solidFill>
              </a:rPr>
              <a:t>Organigrama Administrativo</a:t>
            </a:r>
            <a:endParaRPr lang="es-DO" b="1" dirty="0">
              <a:solidFill>
                <a:srgbClr val="FFC000"/>
              </a:solidFill>
            </a:endParaRPr>
          </a:p>
        </p:txBody>
      </p:sp>
      <p:pic>
        <p:nvPicPr>
          <p:cNvPr id="4" name="Imagen 3"/>
          <p:cNvPicPr>
            <a:picLocks noChangeAspect="1"/>
          </p:cNvPicPr>
          <p:nvPr/>
        </p:nvPicPr>
        <p:blipFill>
          <a:blip r:embed="rId2"/>
          <a:stretch>
            <a:fillRect/>
          </a:stretch>
        </p:blipFill>
        <p:spPr>
          <a:xfrm>
            <a:off x="0" y="1404594"/>
            <a:ext cx="12075736" cy="5453406"/>
          </a:xfrm>
          <a:prstGeom prst="rect">
            <a:avLst/>
          </a:prstGeom>
        </p:spPr>
      </p:pic>
    </p:spTree>
    <p:extLst>
      <p:ext uri="{BB962C8B-B14F-4D97-AF65-F5344CB8AC3E}">
        <p14:creationId xmlns:p14="http://schemas.microsoft.com/office/powerpoint/2010/main" val="1022674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0594" y="764373"/>
            <a:ext cx="10908382" cy="5475062"/>
          </a:xfrm>
        </p:spPr>
        <p:txBody>
          <a:bodyPr>
            <a:normAutofit fontScale="90000"/>
          </a:bodyPr>
          <a:lstStyle/>
          <a:p>
            <a:pPr algn="l"/>
            <a:r>
              <a:rPr lang="es-DO" sz="2000" dirty="0" smtClean="0"/>
              <a:t>                                                          </a:t>
            </a:r>
            <a:r>
              <a:rPr lang="es-DO" sz="2000" b="1" dirty="0" smtClean="0">
                <a:solidFill>
                  <a:srgbClr val="FFC000"/>
                </a:solidFill>
              </a:rPr>
              <a:t>Introducción</a:t>
            </a:r>
            <a:r>
              <a:rPr lang="es-DO" sz="2000" dirty="0" smtClean="0"/>
              <a:t/>
            </a:r>
            <a:br>
              <a:rPr lang="es-DO" sz="2000" dirty="0" smtClean="0"/>
            </a:br>
            <a:r>
              <a:rPr lang="es-DO" sz="2000" dirty="0" smtClean="0">
                <a:solidFill>
                  <a:srgbClr val="FFC000"/>
                </a:solidFill>
              </a:rPr>
              <a:t/>
            </a:r>
            <a:br>
              <a:rPr lang="es-DO" sz="2000" dirty="0" smtClean="0">
                <a:solidFill>
                  <a:srgbClr val="FFC000"/>
                </a:solidFill>
              </a:rPr>
            </a:br>
            <a:r>
              <a:rPr lang="es-DO" sz="2000" b="1" dirty="0" smtClean="0">
                <a:solidFill>
                  <a:srgbClr val="FFC000"/>
                </a:solidFill>
                <a:latin typeface="Rockwell" panose="02060603020205020403" pitchFamily="18" charset="0"/>
              </a:rPr>
              <a:t>Es necesario especificar todo aquellos recursos que </a:t>
            </a:r>
            <a:r>
              <a:rPr lang="es-DO" sz="2000" b="1" dirty="0" err="1" smtClean="0">
                <a:solidFill>
                  <a:srgbClr val="FFC000"/>
                </a:solidFill>
                <a:latin typeface="Rockwell" panose="02060603020205020403" pitchFamily="18" charset="0"/>
              </a:rPr>
              <a:t>nuetras</a:t>
            </a:r>
            <a:r>
              <a:rPr lang="es-DO" sz="2000" b="1" dirty="0" smtClean="0">
                <a:solidFill>
                  <a:srgbClr val="FFC000"/>
                </a:solidFill>
                <a:latin typeface="Rockwell" panose="02060603020205020403" pitchFamily="18" charset="0"/>
              </a:rPr>
              <a:t> empresa puede </a:t>
            </a:r>
            <a:r>
              <a:rPr lang="es-DO" sz="2000" b="1" dirty="0" err="1" smtClean="0">
                <a:solidFill>
                  <a:srgbClr val="FFC000"/>
                </a:solidFill>
                <a:latin typeface="Rockwell" panose="02060603020205020403" pitchFamily="18" charset="0"/>
              </a:rPr>
              <a:t>ofrecery</a:t>
            </a:r>
            <a:r>
              <a:rPr lang="es-DO" sz="2000" b="1" dirty="0" smtClean="0">
                <a:solidFill>
                  <a:srgbClr val="FFC000"/>
                </a:solidFill>
                <a:latin typeface="Rockwell" panose="02060603020205020403" pitchFamily="18" charset="0"/>
              </a:rPr>
              <a:t> consigo traeremos en colación:</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1- Crear una infraestructura física de servidores.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2-Hacer levantamiento en una infraestructura física creada.</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3-Dar soporte técnicos a los SERVIDORES.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4- PROGRAMAR FECHA DE MANTENIMIENTO.</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5-CREAR MAQUINAS VISTUALES.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6- Configuraciones de </a:t>
            </a:r>
            <a:r>
              <a:rPr lang="es-DO" sz="2000" b="1" dirty="0" err="1" smtClean="0">
                <a:solidFill>
                  <a:srgbClr val="FFC000"/>
                </a:solidFill>
                <a:latin typeface="Rockwell" panose="02060603020205020403" pitchFamily="18" charset="0"/>
              </a:rPr>
              <a:t>de</a:t>
            </a:r>
            <a:r>
              <a:rPr lang="es-DO" sz="2000" b="1" dirty="0" smtClean="0">
                <a:solidFill>
                  <a:srgbClr val="FFC000"/>
                </a:solidFill>
                <a:latin typeface="Rockwell" panose="02060603020205020403" pitchFamily="18" charset="0"/>
              </a:rPr>
              <a:t> servidores: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*DNS.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*DHCP.</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*Active Directory.</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SERVICIOS Web (IIS).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7- loguEar maquinas.</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
            </a:r>
            <a:br>
              <a:rPr lang="es-DO" sz="2000" b="1" dirty="0" smtClean="0">
                <a:solidFill>
                  <a:srgbClr val="FFC000"/>
                </a:solidFill>
                <a:latin typeface="Rockwell" panose="02060603020205020403" pitchFamily="18" charset="0"/>
              </a:rPr>
            </a:br>
            <a:r>
              <a:rPr lang="es-DO" sz="2000" b="1" dirty="0" smtClean="0">
                <a:solidFill>
                  <a:srgbClr val="FFC000"/>
                </a:solidFill>
                <a:latin typeface="Rockwell" panose="02060603020205020403" pitchFamily="18" charset="0"/>
              </a:rPr>
              <a:t>8- Proporcional compra de equipos.</a:t>
            </a:r>
            <a:r>
              <a:rPr lang="es-DO" dirty="0" smtClean="0">
                <a:solidFill>
                  <a:srgbClr val="FFC000"/>
                </a:solidFill>
              </a:rPr>
              <a:t/>
            </a:r>
            <a:br>
              <a:rPr lang="es-DO" dirty="0" smtClean="0">
                <a:solidFill>
                  <a:srgbClr val="FFC000"/>
                </a:solidFill>
              </a:rPr>
            </a:br>
            <a:r>
              <a:rPr lang="es-DO" dirty="0" smtClean="0"/>
              <a:t>  </a:t>
            </a:r>
            <a:endParaRPr lang="es-DO" dirty="0"/>
          </a:p>
        </p:txBody>
      </p:sp>
      <p:pic>
        <p:nvPicPr>
          <p:cNvPr id="4" name="Imagen 3"/>
          <p:cNvPicPr>
            <a:picLocks noChangeAspect="1"/>
          </p:cNvPicPr>
          <p:nvPr/>
        </p:nvPicPr>
        <p:blipFill>
          <a:blip r:embed="rId2"/>
          <a:stretch>
            <a:fillRect/>
          </a:stretch>
        </p:blipFill>
        <p:spPr>
          <a:xfrm>
            <a:off x="6113417" y="2802118"/>
            <a:ext cx="5195559" cy="3983692"/>
          </a:xfrm>
          <a:prstGeom prst="rect">
            <a:avLst/>
          </a:prstGeom>
        </p:spPr>
      </p:pic>
    </p:spTree>
    <p:extLst>
      <p:ext uri="{BB962C8B-B14F-4D97-AF65-F5344CB8AC3E}">
        <p14:creationId xmlns:p14="http://schemas.microsoft.com/office/powerpoint/2010/main" val="2629559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0753" y="207025"/>
            <a:ext cx="7343503" cy="942507"/>
          </a:xfrm>
        </p:spPr>
        <p:txBody>
          <a:bodyPr/>
          <a:lstStyle/>
          <a:p>
            <a:pPr algn="ctr"/>
            <a:r>
              <a:rPr lang="es-DO" sz="1800" b="1" dirty="0">
                <a:solidFill>
                  <a:srgbClr val="FFC000"/>
                </a:solidFill>
                <a:latin typeface="Rockwell" panose="02060603020205020403" pitchFamily="18" charset="0"/>
              </a:rPr>
              <a:t>infraestructura física de servidores.</a:t>
            </a:r>
            <a:endParaRPr lang="es-DO" dirty="0"/>
          </a:p>
        </p:txBody>
      </p:sp>
      <p:pic>
        <p:nvPicPr>
          <p:cNvPr id="6" name="Imagen 5"/>
          <p:cNvPicPr>
            <a:picLocks noChangeAspect="1"/>
          </p:cNvPicPr>
          <p:nvPr/>
        </p:nvPicPr>
        <p:blipFill>
          <a:blip r:embed="rId2"/>
          <a:stretch>
            <a:fillRect/>
          </a:stretch>
        </p:blipFill>
        <p:spPr>
          <a:xfrm>
            <a:off x="2896687" y="972287"/>
            <a:ext cx="4911634" cy="2589519"/>
          </a:xfrm>
          <a:prstGeom prst="rect">
            <a:avLst/>
          </a:prstGeom>
        </p:spPr>
      </p:pic>
      <p:pic>
        <p:nvPicPr>
          <p:cNvPr id="7" name="Imagen 6"/>
          <p:cNvPicPr>
            <a:picLocks noChangeAspect="1"/>
          </p:cNvPicPr>
          <p:nvPr/>
        </p:nvPicPr>
        <p:blipFill>
          <a:blip r:embed="rId3"/>
          <a:stretch>
            <a:fillRect/>
          </a:stretch>
        </p:blipFill>
        <p:spPr>
          <a:xfrm>
            <a:off x="7995557" y="4058057"/>
            <a:ext cx="4038600" cy="2695575"/>
          </a:xfrm>
          <a:prstGeom prst="rect">
            <a:avLst/>
          </a:prstGeom>
        </p:spPr>
      </p:pic>
      <p:pic>
        <p:nvPicPr>
          <p:cNvPr id="8" name="Imagen 7"/>
          <p:cNvPicPr>
            <a:picLocks noChangeAspect="1"/>
          </p:cNvPicPr>
          <p:nvPr/>
        </p:nvPicPr>
        <p:blipFill>
          <a:blip r:embed="rId4"/>
          <a:stretch>
            <a:fillRect/>
          </a:stretch>
        </p:blipFill>
        <p:spPr>
          <a:xfrm>
            <a:off x="68852" y="3942805"/>
            <a:ext cx="3762919" cy="2810827"/>
          </a:xfrm>
          <a:prstGeom prst="rect">
            <a:avLst/>
          </a:prstGeom>
        </p:spPr>
      </p:pic>
      <p:pic>
        <p:nvPicPr>
          <p:cNvPr id="9" name="Imagen 8"/>
          <p:cNvPicPr>
            <a:picLocks noChangeAspect="1"/>
          </p:cNvPicPr>
          <p:nvPr/>
        </p:nvPicPr>
        <p:blipFill>
          <a:blip r:embed="rId5"/>
          <a:stretch>
            <a:fillRect/>
          </a:stretch>
        </p:blipFill>
        <p:spPr>
          <a:xfrm>
            <a:off x="8159931" y="489720"/>
            <a:ext cx="3795936" cy="3072085"/>
          </a:xfrm>
          <a:prstGeom prst="rect">
            <a:avLst/>
          </a:prstGeom>
        </p:spPr>
      </p:pic>
    </p:spTree>
    <p:extLst>
      <p:ext uri="{BB962C8B-B14F-4D97-AF65-F5344CB8AC3E}">
        <p14:creationId xmlns:p14="http://schemas.microsoft.com/office/powerpoint/2010/main" val="638393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Estela de condensació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269</TotalTime>
  <Words>735</Words>
  <Application>Microsoft Office PowerPoint</Application>
  <PresentationFormat>Panorámica</PresentationFormat>
  <Paragraphs>79</Paragraphs>
  <Slides>19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Century Gothic</vt:lpstr>
      <vt:lpstr>Rockwell</vt:lpstr>
      <vt:lpstr>Estela de condensación</vt:lpstr>
      <vt:lpstr>      NOMBRE MIGUEL ANGEL ROBLES  MATRICULA 17-MISN-1-191  SECCION 0908  UNIVERSIDAD DOMINICACANA O&amp;M   CARRERA INGENIERIA EN SISTEMA COMPUTACIONAL  CUIDAD SANTO DOMINGO  AÑO DE CREACION DE  LA Compañía 1-SEPTIEMBRE-2020</vt:lpstr>
      <vt:lpstr>      Nombre DE EMPRESA  Omega Servidores  ubicación carretera SANCHEZ Kl:18 1/2 Zona INDUSTRIAL PARQUE ITABO HAINA PROVINCIA SAN CRISTOBAL  TELEFONO 809-957-1215  CORREO ELECTRONICO O.SERVIDORES@GMAIL.COM  FACEBOOK Omega Servidores </vt:lpstr>
      <vt:lpstr>                                                                         Historia  Omega Servidores fue fundada el 1-Septiembre-2020 con el fin de poder brindar a las micro-y macro compañía servicios de: Instalación de Servidores, dar Soporte Técnicos, Instalar máquinas virtuales atreves de diferente tipos de Software para virtual izar maquinas como: Promox, Emú, KVM, Virtual Box, VMWare, Parales, y Windows Virtual PC.      Esta compañía fue fundada por el Ing- en Sistema Computacional Miguel Ángel Robles. Nacido el: 13-septiembre-1990 en el Centro Medico Haina (San Cristóbal) Graduado de Ingeniería en Sistema Computacional, en la Universidad Dominicana O&amp;M en la ciudad de Santo Domingo. Al inicio de la compañía ocurrieron situaciones que efecto y sacudió la economía lo que produjo buscar medio como préstamo al banco reserva debido a la pandemia Covid-19 que afecto tanto al mundo como al país donde nuestra compañía fue afectada tanto en la venta de equipos, como en los servicios para dar soporte Técnicos. Por medio este préstamo pudimos ampliar más el negocio y pagar publicidad en las redes sociales, esta nos hiso crecer a pesar de la reducción de servicio, y ventas. Omega Servidores siguió en un masivo crecimiento que esta la fecha seguimos intacto. </vt:lpstr>
      <vt:lpstr>Nuestra Misión es servir y apoyar los procesos interno y externo para poder ofrecer un buen servicio en el país y garantizar las satisfacción al cliente, para seguir ampliando nuestro procesos de Omega Servidores.</vt:lpstr>
      <vt:lpstr>Alcanzar los mayores estándares de calidad y ser los mejores tanto nacional como internacional, y poder crear múltiples empresas para crear fuente de empleo y poder contribuir con la economía en los demás países.</vt:lpstr>
      <vt:lpstr>Presentación de PowerPoint</vt:lpstr>
      <vt:lpstr>Organigrama Administrativo</vt:lpstr>
      <vt:lpstr>                                                          Introducción  Es necesario especificar todo aquellos recursos que nuetras empresa puede ofrecery consigo traeremos en colación:  1- Crear una infraestructura física de servidores.  2-Hacer levantamiento en una infraestructura física creada.  3-Dar soporte técnicos a los SERVIDORES.  4- PROGRAMAR FECHA DE MANTENIMIENTO.  5-CREAR MAQUINAS VISTUALES.  6- Configuraciones de de servidores: *DNS. *DHCP. *Active Directory. * SERVICIOS Web (IIS).  7- loguEar maquinas.  8- Proporcional compra de equipos.   </vt:lpstr>
      <vt:lpstr>infraestructura física de servidores.</vt:lpstr>
      <vt:lpstr>Parte físicas de un Servidor</vt:lpstr>
      <vt:lpstr>Armador Bastidor (Rack)</vt:lpstr>
      <vt:lpstr>Hacer levantamiento en una infraestructura física creada</vt:lpstr>
      <vt:lpstr>Dar soporte técnicos a los SERVIDORES.</vt:lpstr>
      <vt:lpstr>PROGRAMAR FECHA DE MANTENIMIENTO</vt:lpstr>
      <vt:lpstr>Presentación de PowerPoint</vt:lpstr>
      <vt:lpstr>                                                    Configuraciones de de servidores: *DNS. *DHCP. *Active Directory. * SERVICIOS Web (IIS).</vt:lpstr>
      <vt:lpstr>Presentación de PowerPoint</vt:lpstr>
      <vt:lpstr>Proporcional compra de equipos</vt:lpstr>
      <vt:lpstr>Presentación de PowerPoint</vt:lpstr>
    </vt:vector>
  </TitlesOfParts>
  <Company>Dixguel03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dc:title>
  <dc:creator>admin</dc:creator>
  <cp:lastModifiedBy>admin</cp:lastModifiedBy>
  <cp:revision>28</cp:revision>
  <dcterms:created xsi:type="dcterms:W3CDTF">2020-12-21T14:05:55Z</dcterms:created>
  <dcterms:modified xsi:type="dcterms:W3CDTF">2020-12-21T18:34:58Z</dcterms:modified>
</cp:coreProperties>
</file>